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7"/>
  </p:notesMasterIdLst>
  <p:sldIdLst>
    <p:sldId id="256" r:id="rId3"/>
    <p:sldId id="257" r:id="rId4"/>
    <p:sldId id="423" r:id="rId5"/>
    <p:sldId id="427" r:id="rId6"/>
    <p:sldId id="414" r:id="rId7"/>
    <p:sldId id="370" r:id="rId8"/>
    <p:sldId id="402" r:id="rId9"/>
    <p:sldId id="371" r:id="rId10"/>
    <p:sldId id="372" r:id="rId11"/>
    <p:sldId id="407" r:id="rId12"/>
    <p:sldId id="408" r:id="rId13"/>
    <p:sldId id="405" r:id="rId14"/>
    <p:sldId id="406" r:id="rId15"/>
    <p:sldId id="425" r:id="rId16"/>
    <p:sldId id="409" r:id="rId17"/>
    <p:sldId id="415" r:id="rId18"/>
    <p:sldId id="426" r:id="rId19"/>
    <p:sldId id="411" r:id="rId20"/>
    <p:sldId id="410" r:id="rId21"/>
    <p:sldId id="412" r:id="rId22"/>
    <p:sldId id="413" r:id="rId23"/>
    <p:sldId id="422" r:id="rId24"/>
    <p:sldId id="424" r:id="rId25"/>
    <p:sldId id="4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15" autoAdjust="0"/>
  </p:normalViewPr>
  <p:slideViewPr>
    <p:cSldViewPr snapToGrid="0" snapToObjects="1">
      <p:cViewPr varScale="1">
        <p:scale>
          <a:sx n="89" d="100"/>
          <a:sy n="89" d="100"/>
        </p:scale>
        <p:origin x="14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9/24/22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I%20Broke%20It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hyperlink" Target="https://www.amazon.com/Beginning-Azure-Cognitive-Services-Intelligence/dp/14842717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I%20Broke%20It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group.applytojob.com/apply/aVTRMu2J0a/Cloud-Data-Administrator-Remote-Posi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overgroup.applytojob.com/apply/qeYQbu1Vsv/Cloud-Administrator-Remote-Pos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Broke it so you don’t have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HA/DR Fails and fun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failover test gone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Mandatory failover test around project kickoff</a:t>
            </a:r>
          </a:p>
          <a:p>
            <a:r>
              <a:rPr lang="en-US" sz="2800" dirty="0"/>
              <a:t>Early adopter of always on availability groups</a:t>
            </a:r>
          </a:p>
          <a:p>
            <a:r>
              <a:rPr lang="en-US" sz="2800" dirty="0"/>
              <a:t>Cluster design done by networking operations group</a:t>
            </a:r>
          </a:p>
          <a:p>
            <a:r>
              <a:rPr lang="en-US" sz="2800" dirty="0"/>
              <a:t>Lots of eyes on this test</a:t>
            </a:r>
          </a:p>
          <a:p>
            <a:r>
              <a:rPr lang="en-US" sz="2800" dirty="0"/>
              <a:t>Pulled the plug – and everything went away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801350" cy="3311189"/>
          </a:xfrm>
        </p:spPr>
        <p:txBody>
          <a:bodyPr/>
          <a:lstStyle/>
          <a:p>
            <a:r>
              <a:rPr lang="en-US" sz="2800" dirty="0"/>
              <a:t>Everybody involved in an ha setup needs awareness of its components</a:t>
            </a:r>
          </a:p>
          <a:p>
            <a:r>
              <a:rPr lang="en-US" sz="2800" dirty="0"/>
              <a:t>Cluster quorum is very important</a:t>
            </a:r>
          </a:p>
          <a:p>
            <a:r>
              <a:rPr lang="en-US" sz="2800" dirty="0"/>
              <a:t>Trust, but verify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4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STORY: jobs that move money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4-node Always on ag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server agent job reporting daily financial data</a:t>
            </a:r>
          </a:p>
          <a:p>
            <a:r>
              <a:rPr lang="en-US" sz="2800" dirty="0"/>
              <a:t>Mandatory 48-hour failover test</a:t>
            </a:r>
          </a:p>
          <a:p>
            <a:r>
              <a:rPr lang="en-US" sz="2800" dirty="0"/>
              <a:t>Job not present on replicas – no report, no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0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Make sure processes and procedures failover as well</a:t>
            </a:r>
          </a:p>
          <a:p>
            <a:r>
              <a:rPr lang="en-US" sz="2800" dirty="0"/>
              <a:t>Make sure those processes and procedures are documented, trained, and practiced</a:t>
            </a:r>
          </a:p>
          <a:p>
            <a:r>
              <a:rPr lang="en-US" sz="2800" dirty="0" err="1"/>
              <a:t>Dbatools</a:t>
            </a:r>
            <a:r>
              <a:rPr lang="en-US" sz="2800" dirty="0"/>
              <a:t> is awesome!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9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Copy-</a:t>
            </a:r>
            <a:r>
              <a:rPr lang="en-US" sz="2800" dirty="0" err="1"/>
              <a:t>dbalogin</a:t>
            </a:r>
            <a:r>
              <a:rPr lang="en-US" sz="2800" dirty="0"/>
              <a:t> and copy-</a:t>
            </a:r>
            <a:r>
              <a:rPr lang="en-US" sz="2800" dirty="0" err="1"/>
              <a:t>dbaagentjob</a:t>
            </a:r>
            <a:r>
              <a:rPr lang="en-US" sz="2800" dirty="0"/>
              <a:t> made short work of this</a:t>
            </a:r>
          </a:p>
          <a:p>
            <a:r>
              <a:rPr lang="en-US" sz="2800" dirty="0"/>
              <a:t>Azure data studio notebooks are also awesome and worth a look</a:t>
            </a:r>
          </a:p>
          <a:p>
            <a:r>
              <a:rPr lang="en-US" sz="2800" dirty="0"/>
              <a:t>The more you automate, the fewer opportunities for mistakes there 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3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the cloud isn’t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Consulting customer of mine</a:t>
            </a:r>
          </a:p>
          <a:p>
            <a:r>
              <a:rPr lang="en-US" sz="2800" dirty="0"/>
              <a:t>Wanted to migrate to the cloud but save every dollar possible</a:t>
            </a:r>
          </a:p>
          <a:p>
            <a:r>
              <a:rPr lang="en-US" sz="2800" dirty="0"/>
              <a:t>Declined the advice of myself (and Microsoft) to build in additional redundancy</a:t>
            </a:r>
          </a:p>
          <a:p>
            <a:r>
              <a:rPr lang="en-US" sz="2800" dirty="0"/>
              <a:t>Azure ad outage in a single region cut them off from their data for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you are paying people for their advice, take it</a:t>
            </a:r>
          </a:p>
          <a:p>
            <a:pPr lvl="1"/>
            <a:r>
              <a:rPr lang="en-US" sz="2400" dirty="0"/>
              <a:t>This applies to consultants and your employees</a:t>
            </a:r>
          </a:p>
          <a:p>
            <a:r>
              <a:rPr lang="en-US" sz="2800" dirty="0"/>
              <a:t>Even the financially backed SLAs will not help you recoup lost business</a:t>
            </a:r>
          </a:p>
          <a:p>
            <a:r>
              <a:rPr lang="en-US" sz="2800" dirty="0"/>
              <a:t>Remember that the cloud can fail</a:t>
            </a:r>
          </a:p>
        </p:txBody>
      </p:sp>
    </p:spTree>
    <p:extLst>
      <p:ext uri="{BB962C8B-B14F-4D97-AF65-F5344CB8AC3E}">
        <p14:creationId xmlns:p14="http://schemas.microsoft.com/office/powerpoint/2010/main" val="37129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Identifying the fault domains in your cloud deployment and mitigating them are key</a:t>
            </a:r>
          </a:p>
          <a:p>
            <a:r>
              <a:rPr lang="en-US" sz="2800" dirty="0"/>
              <a:t>Balance your need for uptime with your financial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4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the team?</a:t>
            </a:r>
          </a:p>
        </p:txBody>
      </p:sp>
    </p:spTree>
    <p:extLst>
      <p:ext uri="{BB962C8B-B14F-4D97-AF65-F5344CB8AC3E}">
        <p14:creationId xmlns:p14="http://schemas.microsoft.com/office/powerpoint/2010/main" val="354125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as I say, not as I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Train your team</a:t>
            </a:r>
          </a:p>
          <a:p>
            <a:r>
              <a:rPr lang="en-US" sz="2800" dirty="0"/>
              <a:t>Practice your processes</a:t>
            </a:r>
          </a:p>
          <a:p>
            <a:r>
              <a:rPr lang="en-US" sz="2800" dirty="0"/>
              <a:t>Do not silo the group</a:t>
            </a:r>
          </a:p>
          <a:p>
            <a:r>
              <a:rPr lang="en-US" sz="2800" dirty="0"/>
              <a:t>People are not robots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9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myself?</a:t>
            </a:r>
          </a:p>
        </p:txBody>
      </p:sp>
    </p:spTree>
    <p:extLst>
      <p:ext uri="{BB962C8B-B14F-4D97-AF65-F5344CB8AC3E}">
        <p14:creationId xmlns:p14="http://schemas.microsoft.com/office/powerpoint/2010/main" val="1618363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Proper procedures</a:t>
            </a:r>
          </a:p>
          <a:p>
            <a:r>
              <a:rPr lang="en-US" sz="2800" dirty="0"/>
              <a:t>Good partners</a:t>
            </a:r>
          </a:p>
          <a:p>
            <a:r>
              <a:rPr lang="en-US" sz="2800" dirty="0"/>
              <a:t>Advocate for yourself and the team</a:t>
            </a:r>
          </a:p>
          <a:p>
            <a:r>
              <a:rPr lang="en-US" sz="2800" dirty="0"/>
              <a:t>“superhero complex” isn’t healthy</a:t>
            </a:r>
          </a:p>
          <a:p>
            <a:r>
              <a:rPr lang="en-US" sz="2800" dirty="0"/>
              <a:t>Find support where you can</a:t>
            </a:r>
          </a:p>
          <a:p>
            <a:pPr lvl="1"/>
            <a:r>
              <a:rPr lang="en-US" sz="2100" dirty="0">
                <a:hlinkClick r:id="rId2"/>
              </a:rPr>
              <a:t>https://</a:t>
            </a:r>
            <a:r>
              <a:rPr lang="en-US" sz="2100" dirty="0" err="1">
                <a:hlinkClick r:id="rId2"/>
              </a:rPr>
              <a:t>dataplatformwit.com</a:t>
            </a:r>
            <a:r>
              <a:rPr lang="en-US" sz="2100" dirty="0">
                <a:hlinkClick r:id="rId2"/>
              </a:rPr>
              <a:t>/data-platform-wit-mental-health-and-wellness-day-2022/</a:t>
            </a:r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Cognitive services book</a:t>
            </a:r>
            <a:endParaRPr lang="en-US" sz="2400" dirty="0"/>
          </a:p>
          <a:p>
            <a:r>
              <a:rPr lang="en-US" sz="2400" dirty="0">
                <a:hlinkClick r:id="rId3"/>
              </a:rPr>
              <a:t>Database migration book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42" y="2767518"/>
            <a:ext cx="2585016" cy="6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QR CODES FOR JOB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E485-613D-D631-EC40-51F5F51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241"/>
            <a:ext cx="2767518" cy="2767518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C3DD2E7-14B7-5995-016E-11DDA6BA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2" y="2045241"/>
            <a:ext cx="2767518" cy="2767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E2C4A-5A9B-599E-AC37-9EE1FD4B669C}"/>
              </a:ext>
            </a:extLst>
          </p:cNvPr>
          <p:cNvSpPr txBox="1"/>
          <p:nvPr/>
        </p:nvSpPr>
        <p:spPr>
          <a:xfrm>
            <a:off x="1228725" y="4943475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CA9D3-735C-FFA9-6144-D3FFD7DA64AB}"/>
              </a:ext>
            </a:extLst>
          </p:cNvPr>
          <p:cNvSpPr txBox="1"/>
          <p:nvPr/>
        </p:nvSpPr>
        <p:spPr>
          <a:xfrm>
            <a:off x="8388605" y="4929187"/>
            <a:ext cx="26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Data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62367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9933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NEW JOB?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>
                <a:hlinkClick r:id="rId3"/>
              </a:rPr>
              <a:t>CLOUD DATA ADMINISTRATOR</a:t>
            </a:r>
            <a:endParaRPr lang="en-US" sz="2960" dirty="0"/>
          </a:p>
          <a:p>
            <a:pPr marL="604418" indent="-604418"/>
            <a:endParaRPr lang="en-US" sz="2960" dirty="0"/>
          </a:p>
          <a:p>
            <a:pPr marL="604418" indent="-604418"/>
            <a:r>
              <a:rPr lang="en-US" sz="2960" dirty="0">
                <a:hlinkClick r:id="rId4"/>
              </a:rPr>
              <a:t>CLOUD Infrastructure ADMINISTRATOR</a:t>
            </a:r>
            <a:endParaRPr lang="en-US" sz="2960" dirty="0"/>
          </a:p>
        </p:txBody>
      </p:sp>
      <p:pic>
        <p:nvPicPr>
          <p:cNvPr id="6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60FDC90F-40DB-6353-D72B-33ED287D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94" y="2720195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42" y="2767518"/>
            <a:ext cx="2585016" cy="6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QR CODES FOR JOB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E485-613D-D631-EC40-51F5F51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241"/>
            <a:ext cx="2767518" cy="2767518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C3DD2E7-14B7-5995-016E-11DDA6BA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2" y="2045241"/>
            <a:ext cx="2767518" cy="2767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E2C4A-5A9B-599E-AC37-9EE1FD4B669C}"/>
              </a:ext>
            </a:extLst>
          </p:cNvPr>
          <p:cNvSpPr txBox="1"/>
          <p:nvPr/>
        </p:nvSpPr>
        <p:spPr>
          <a:xfrm>
            <a:off x="1228725" y="4943475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CA9D3-735C-FFA9-6144-D3FFD7DA64AB}"/>
              </a:ext>
            </a:extLst>
          </p:cNvPr>
          <p:cNvSpPr txBox="1"/>
          <p:nvPr/>
        </p:nvSpPr>
        <p:spPr>
          <a:xfrm>
            <a:off x="8388605" y="4929187"/>
            <a:ext cx="26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Data Administrator</a:t>
            </a:r>
          </a:p>
        </p:txBody>
      </p:sp>
    </p:spTree>
    <p:extLst>
      <p:ext uri="{BB962C8B-B14F-4D97-AF65-F5344CB8AC3E}">
        <p14:creationId xmlns:p14="http://schemas.microsoft.com/office/powerpoint/2010/main" val="232051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BREAK?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The technology</a:t>
            </a:r>
          </a:p>
          <a:p>
            <a:r>
              <a:rPr lang="en-US" sz="2800" dirty="0"/>
              <a:t>The team</a:t>
            </a:r>
          </a:p>
          <a:p>
            <a:r>
              <a:rPr lang="en-US" sz="2800" dirty="0"/>
              <a:t>myself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STORY TIME!</a:t>
            </a:r>
          </a:p>
        </p:txBody>
      </p:sp>
    </p:spTree>
    <p:extLst>
      <p:ext uri="{BB962C8B-B14F-4D97-AF65-F5344CB8AC3E}">
        <p14:creationId xmlns:p14="http://schemas.microsoft.com/office/powerpoint/2010/main" val="34615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constant cluster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This is one I actually fixed</a:t>
            </a:r>
          </a:p>
          <a:p>
            <a:r>
              <a:rPr lang="en-US" sz="2800" dirty="0"/>
              <a:t>Statewide grading and attendance system for schools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server running on a windows cluster</a:t>
            </a:r>
          </a:p>
          <a:p>
            <a:r>
              <a:rPr lang="en-US" sz="2800" dirty="0"/>
              <a:t>Constant crashes and failovers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Many times the simplest answer is the correct one</a:t>
            </a:r>
          </a:p>
          <a:p>
            <a:r>
              <a:rPr lang="en-US" sz="2800" dirty="0"/>
              <a:t>Troubleshooting a high availability issue may not lead you to the ha setup itself</a:t>
            </a:r>
          </a:p>
          <a:p>
            <a:r>
              <a:rPr lang="en-US" sz="2800" dirty="0"/>
              <a:t>Fresh sets of eyes on a problem can be helpful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0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4403</TotalTime>
  <Words>587</Words>
  <Application>Microsoft Macintosh PowerPoint</Application>
  <PresentationFormat>Widescreen</PresentationFormat>
  <Paragraphs>108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I Broke it so you don’t have to</vt:lpstr>
      <vt:lpstr>PowerPoint Presentation</vt:lpstr>
      <vt:lpstr>LOOKING FOR A NEW JOB?</vt:lpstr>
      <vt:lpstr>PowerPoint Presentation</vt:lpstr>
      <vt:lpstr>About me</vt:lpstr>
      <vt:lpstr>WHAT DID I BREAK?</vt:lpstr>
      <vt:lpstr>STORY TIME!</vt:lpstr>
      <vt:lpstr>STORY: constant cluster failures</vt:lpstr>
      <vt:lpstr>What did I learn?</vt:lpstr>
      <vt:lpstr>STORY: failover test gone wrong</vt:lpstr>
      <vt:lpstr>What did I learn?</vt:lpstr>
      <vt:lpstr>STORY: jobs that move money matter</vt:lpstr>
      <vt:lpstr>What did I learn?</vt:lpstr>
      <vt:lpstr>What did I learn?</vt:lpstr>
      <vt:lpstr>STORY: the cloud isn’t magic</vt:lpstr>
      <vt:lpstr>What did I learn?</vt:lpstr>
      <vt:lpstr>What did I learn?</vt:lpstr>
      <vt:lpstr>How did I break the team?</vt:lpstr>
      <vt:lpstr>Do as I say, not as I did</vt:lpstr>
      <vt:lpstr>How did I break myself?</vt:lpstr>
      <vt:lpstr>You are not highly available</vt:lpstr>
      <vt:lpstr>The slide where I shill for my books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50</cp:revision>
  <dcterms:created xsi:type="dcterms:W3CDTF">2022-03-06T22:03:15Z</dcterms:created>
  <dcterms:modified xsi:type="dcterms:W3CDTF">2022-09-24T15:01:39Z</dcterms:modified>
</cp:coreProperties>
</file>